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79" r:id="rId4"/>
    <p:sldId id="276" r:id="rId5"/>
    <p:sldId id="277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74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-872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04358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761152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761152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lJWlHnRFUtY&amp;list=FLuf0igTyKhlXFuzk7S2czL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springerlink.com/content/257587jm46601751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javed@smu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science" TargetMode="External"/><Relationship Id="rId4" Type="http://schemas.openxmlformats.org/officeDocument/2006/relationships/hyperlink" Target="https://en.wikipedia.org/wiki/Information_engineering_(field)" TargetMode="External"/><Relationship Id="rId5" Type="http://schemas.openxmlformats.org/officeDocument/2006/relationships/hyperlink" Target="https://en.wikipedia.org/wiki/Artificial_intelligence" TargetMode="External"/><Relationship Id="rId6" Type="http://schemas.openxmlformats.org/officeDocument/2006/relationships/hyperlink" Target="https://en.wikipedia.org/wiki/Natural_language" TargetMode="External"/><Relationship Id="rId7" Type="http://schemas.openxmlformats.org/officeDocument/2006/relationships/hyperlink" Target="https://www.sas.com/en_us/insights/analytics/what-is-artificial-intelligence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Linguistics" TargetMode="Externa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tiff"/><Relationship Id="rId13" Type="http://schemas.openxmlformats.org/officeDocument/2006/relationships/image" Target="../media/image7.png"/><Relationship Id="rId14" Type="http://schemas.openxmlformats.org/officeDocument/2006/relationships/image" Target="../media/image8.tiff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witter.com/wzuidema/status/1212727352037429248" TargetMode="External"/><Relationship Id="rId3" Type="http://schemas.openxmlformats.org/officeDocument/2006/relationships/hyperlink" Target="https://medium.com/dair-ai/nlp-year-in-review-2019-fb8d523bcb19" TargetMode="External"/><Relationship Id="rId4" Type="http://schemas.openxmlformats.org/officeDocument/2006/relationships/hyperlink" Target="https://www.topbots.com/top-nlp-research-trends-acl-2019/" TargetMode="External"/><Relationship Id="rId5" Type="http://schemas.openxmlformats.org/officeDocument/2006/relationships/hyperlink" Target="https://blog.floydhub.com/ten-trends-in-deep-learning-nlp/" TargetMode="External"/><Relationship Id="rId6" Type="http://schemas.openxmlformats.org/officeDocument/2006/relationships/hyperlink" Target="https://ruder.io/4-biggest-open-problems-in-nlp/" TargetMode="External"/><Relationship Id="rId7" Type="http://schemas.openxmlformats.org/officeDocument/2006/relationships/hyperlink" Target="https://towardsdatascience.com/the-fall-of-rnn-lstm-2d1594c74ce0" TargetMode="External"/><Relationship Id="rId8" Type="http://schemas.openxmlformats.org/officeDocument/2006/relationships/image" Target="../media/image2.tiff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Unit 1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NLU applications – Search: Query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1"/>
            <a:ext cx="9216348" cy="3416400"/>
          </a:xfrm>
        </p:spPr>
        <p:txBody>
          <a:bodyPr/>
          <a:lstStyle/>
          <a:p>
            <a:r>
              <a:rPr lang="en-US" b="1" dirty="0"/>
              <a:t>Inferring the intent and meaning of a search engine users queries.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Query Segmentation</a:t>
            </a:r>
            <a:r>
              <a:rPr lang="en-US" u="sng" dirty="0"/>
              <a:t>:</a:t>
            </a:r>
            <a:r>
              <a:rPr lang="en-US" dirty="0"/>
              <a:t> partition the queries into semantic units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sz="1400" b="1" i="1" dirty="0"/>
              <a:t>“Dallas home depot stores” :  </a:t>
            </a:r>
            <a:r>
              <a:rPr lang="en-US" sz="1400" b="1" i="1" dirty="0">
                <a:solidFill>
                  <a:srgbClr val="FF0000"/>
                </a:solidFill>
              </a:rPr>
              <a:t>Dallas</a:t>
            </a:r>
            <a:r>
              <a:rPr lang="en-US" sz="1400" b="1" dirty="0">
                <a:solidFill>
                  <a:srgbClr val="FF0000"/>
                </a:solidFill>
              </a:rPr>
              <a:t>, home, depot, stores   </a:t>
            </a:r>
            <a:r>
              <a:rPr lang="en-US" sz="1400" b="1" dirty="0"/>
              <a:t>vs  </a:t>
            </a:r>
            <a:r>
              <a:rPr lang="en-US" sz="1400" b="1" dirty="0">
                <a:solidFill>
                  <a:srgbClr val="00B050"/>
                </a:solidFill>
              </a:rPr>
              <a:t>Dallas, home depot, stores </a:t>
            </a:r>
            <a:endParaRPr lang="en-US" sz="1400" b="1" i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Query Scoping (NER)</a:t>
            </a:r>
            <a:r>
              <a:rPr lang="en-US" b="1" dirty="0"/>
              <a:t>: </a:t>
            </a:r>
            <a:r>
              <a:rPr lang="en-US" dirty="0"/>
              <a:t>map query segments to entity types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Query Expansion</a:t>
            </a:r>
            <a:r>
              <a:rPr lang="en-US" u="sng" dirty="0"/>
              <a:t>:</a:t>
            </a:r>
            <a:r>
              <a:rPr lang="en-US" dirty="0"/>
              <a:t> broaden the query by adding additional phrases/tokens (typically synonyms and abbreviations). </a:t>
            </a:r>
            <a:endParaRPr lang="en-US" b="1" dirty="0"/>
          </a:p>
          <a:p>
            <a:pPr marL="114300" indent="0">
              <a:buNone/>
            </a:pPr>
            <a:r>
              <a:rPr lang="en-US" b="1" i="1" dirty="0"/>
              <a:t>   </a:t>
            </a:r>
            <a:r>
              <a:rPr lang="en-US" sz="1400" b="1" i="1" dirty="0"/>
              <a:t>“ML Developer” :   </a:t>
            </a:r>
            <a:r>
              <a:rPr lang="en-US" sz="1400" b="1" i="1" dirty="0">
                <a:solidFill>
                  <a:srgbClr val="FF0000"/>
                </a:solidFill>
              </a:rPr>
              <a:t>(ML OR “Machine Learning”) AND (Developer or Engineer)</a:t>
            </a:r>
            <a:endParaRPr lang="en-US" sz="1400" b="1" dirty="0">
              <a:solidFill>
                <a:srgbClr val="FF0000"/>
              </a:solidFill>
            </a:endParaRPr>
          </a:p>
          <a:p>
            <a:pPr marL="285750" indent="-285750"/>
            <a:r>
              <a:rPr lang="en-US" b="1" u="sng" dirty="0"/>
              <a:t>Query Relaxation</a:t>
            </a:r>
            <a:r>
              <a:rPr lang="en-US" u="sng" dirty="0"/>
              <a:t>:</a:t>
            </a:r>
            <a:r>
              <a:rPr lang="en-US" dirty="0"/>
              <a:t> make the query less restrictive by removing tokens.</a:t>
            </a:r>
          </a:p>
          <a:p>
            <a:pPr marL="0" indent="0">
              <a:buNone/>
            </a:pPr>
            <a:r>
              <a:rPr lang="en-US" sz="1400" b="1" i="1" dirty="0"/>
              <a:t>       “Black propane grill” :  </a:t>
            </a:r>
            <a:r>
              <a:rPr lang="en-US" sz="1400" b="1" dirty="0">
                <a:solidFill>
                  <a:srgbClr val="FF0000"/>
                </a:solidFill>
              </a:rPr>
              <a:t>Black propane </a:t>
            </a:r>
            <a:r>
              <a:rPr lang="en-US" sz="1400" b="1" dirty="0"/>
              <a:t>vs  </a:t>
            </a:r>
            <a:r>
              <a:rPr lang="en-US" sz="1400" b="1" dirty="0">
                <a:solidFill>
                  <a:srgbClr val="00B050"/>
                </a:solidFill>
              </a:rPr>
              <a:t>Propane Grill </a:t>
            </a:r>
            <a:r>
              <a:rPr lang="en-US" sz="1050" b="1" dirty="0"/>
              <a:t>(propane is more specific than black)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DSC ATL 2019 presentation: Query Rewrite for Search, 2019</a:t>
            </a:r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       https://www.youtube.com/watch?v=lJWlHnRFUtY&amp;list=FLuf0igTyKhlXFuzk7S2czLg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6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NLU/NLG applications – Dialog Systems</a:t>
            </a:r>
            <a:r>
              <a:rPr lang="en-US" sz="1200" dirty="0"/>
              <a:t> (conversational agents, chatbots)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1"/>
            <a:ext cx="9216348" cy="3416400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b="1" dirty="0"/>
              <a:t>A system that communicates with humans using natural language.</a:t>
            </a:r>
          </a:p>
          <a:p>
            <a:pPr marL="0" indent="0">
              <a:buNone/>
            </a:pPr>
            <a:endParaRPr lang="en-US" b="1" dirty="0"/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Hey Alexa, what’s the weather like today?</a:t>
            </a:r>
          </a:p>
          <a:p>
            <a:pPr marL="114300" indent="0" fontAlgn="base">
              <a:buNone/>
            </a:pPr>
            <a:endParaRPr lang="en-US" dirty="0"/>
          </a:p>
          <a:p>
            <a:pPr fontAlgn="base"/>
            <a:r>
              <a:rPr lang="en-US" dirty="0">
                <a:solidFill>
                  <a:srgbClr val="00B050"/>
                </a:solidFill>
              </a:rPr>
              <a:t>It’s forecasted to be raining today in Atlanta, you might want to bring an umbrella.</a:t>
            </a:r>
          </a:p>
          <a:p>
            <a:pPr marL="0" indent="0"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ADCE37D-7191-834B-B38B-B184F7D4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56" y="3139532"/>
            <a:ext cx="5074920" cy="19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5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NLU/NLG applications – Machine Translation </a:t>
            </a:r>
            <a:r>
              <a:rPr lang="en-US" sz="1200" dirty="0"/>
              <a:t>(MT)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456193"/>
            <a:ext cx="9216348" cy="3416400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b="1" dirty="0"/>
              <a:t>Translate source text in one language to </a:t>
            </a:r>
            <a:r>
              <a:rPr lang="en-US" b="1" dirty="0" smtClean="0"/>
              <a:t>another.</a:t>
            </a:r>
          </a:p>
          <a:p>
            <a:pPr marL="285750" indent="-285750"/>
            <a:endParaRPr lang="en-US" sz="1000" b="1" dirty="0" smtClean="0"/>
          </a:p>
          <a:p>
            <a:pPr marL="285750" indent="-285750"/>
            <a:r>
              <a:rPr lang="en-US" sz="1000" b="1" dirty="0" smtClean="0"/>
              <a:t>Google AI Blog:</a:t>
            </a:r>
            <a:endParaRPr lang="en-US" sz="1000" b="1" dirty="0"/>
          </a:p>
          <a:p>
            <a:pPr marL="285750" indent="-285750"/>
            <a:r>
              <a:rPr lang="en-US" sz="1000" b="1" dirty="0"/>
              <a:t>https://</a:t>
            </a:r>
            <a:r>
              <a:rPr lang="en-US" sz="1000" b="1" dirty="0" err="1"/>
              <a:t>ai.googleblog.com</a:t>
            </a:r>
            <a:r>
              <a:rPr lang="en-US" sz="1000" b="1" dirty="0"/>
              <a:t>/2016/09/a-neural-network-for-</a:t>
            </a:r>
            <a:r>
              <a:rPr lang="en-US" sz="1000" b="1" dirty="0" err="1"/>
              <a:t>machine.html</a:t>
            </a:r>
            <a:endParaRPr lang="en-US" sz="1000" b="1" dirty="0" smtClean="0"/>
          </a:p>
          <a:p>
            <a:pPr marL="285750" indent="-285750"/>
            <a:endParaRPr lang="en-US" b="1" dirty="0"/>
          </a:p>
          <a:p>
            <a:pPr marL="285750" indent="-285750"/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12D34C-31F3-2241-9015-A5C81111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262253"/>
            <a:ext cx="7315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NLG applications – Document Summarization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1"/>
            <a:ext cx="9216348" cy="3416400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b="1" dirty="0"/>
              <a:t>Generate accurate summaries of longer text.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DE513D7-7779-7447-8E22-97E98C68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86" y="1612900"/>
            <a:ext cx="6769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6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Lexical Diversity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0"/>
            <a:ext cx="9216348" cy="4204801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dirty="0"/>
              <a:t>“the range of different words used in a text, with a greater range indicating a higher diversity” (</a:t>
            </a:r>
            <a:r>
              <a:rPr lang="en-US" dirty="0">
                <a:hlinkClick r:id="rId2"/>
              </a:rPr>
              <a:t>McCarthy and Jarvis 2010: 381</a:t>
            </a:r>
            <a:r>
              <a:rPr lang="en-US" dirty="0"/>
              <a:t>).</a:t>
            </a:r>
          </a:p>
          <a:p>
            <a:pPr marL="285750" indent="-285750"/>
            <a:endParaRPr lang="en-US" b="1" dirty="0"/>
          </a:p>
          <a:p>
            <a:pPr marL="285750" indent="-285750"/>
            <a:r>
              <a:rPr lang="en-US" dirty="0"/>
              <a:t>Ratio of unique words to total number of words: a measure of text complexity</a:t>
            </a:r>
          </a:p>
          <a:p>
            <a:pPr marL="285750" indent="-285750"/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    </a:t>
            </a:r>
            <a:r>
              <a:rPr lang="en-US" b="1" dirty="0">
                <a:solidFill>
                  <a:srgbClr val="FF0000"/>
                </a:solidFill>
              </a:rPr>
              <a:t>{“boss”, “ponders”} </a:t>
            </a:r>
            <a:r>
              <a:rPr lang="en-US" b="1" dirty="0"/>
              <a:t>vs </a:t>
            </a:r>
            <a:r>
              <a:rPr lang="en-US" b="1" dirty="0">
                <a:solidFill>
                  <a:srgbClr val="00B050"/>
                </a:solidFill>
              </a:rPr>
              <a:t>{”boss”, “leader”, “thinks”, “ponders”}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dirty="0"/>
              <a:t>Measures: Text-Type Ratio (TTR), </a:t>
            </a:r>
            <a:r>
              <a:rPr lang="en-US" dirty="0" err="1"/>
              <a:t>vocd</a:t>
            </a:r>
            <a:r>
              <a:rPr lang="en-US" dirty="0"/>
              <a:t>, and the measure of textual lexical diversity (MTLD</a:t>
            </a:r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Collocation &amp; Word sense disambiguation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1"/>
            <a:ext cx="9216348" cy="3416400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b="1" dirty="0"/>
              <a:t>Frequently co-occurring words (bigrams, trigrams)</a:t>
            </a:r>
          </a:p>
          <a:p>
            <a:pPr marL="285750" indent="-285750"/>
            <a:endParaRPr lang="en-US" b="1" dirty="0"/>
          </a:p>
          <a:p>
            <a:pPr marL="285750" indent="-285750"/>
            <a:r>
              <a:rPr lang="en-US" b="1" dirty="0"/>
              <a:t>“machine learning”, “social media”, “non smoking room”, “flat screen tv”</a:t>
            </a:r>
          </a:p>
          <a:p>
            <a:pPr marL="285750" indent="-285750"/>
            <a:endParaRPr lang="en-US" b="1" dirty="0"/>
          </a:p>
          <a:p>
            <a:pPr marL="285750" indent="-285750"/>
            <a:r>
              <a:rPr lang="en-US" b="1" dirty="0"/>
              <a:t>Are all collocated words meaningful?  E.g., “of the”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WSD: identifying the sense of a polysemic word.</a:t>
            </a:r>
          </a:p>
          <a:p>
            <a:endParaRPr lang="en-US" b="1" dirty="0"/>
          </a:p>
          <a:p>
            <a:r>
              <a:rPr lang="en-US" dirty="0"/>
              <a:t>“The </a:t>
            </a:r>
            <a:r>
              <a:rPr lang="en-US" b="1" i="1" dirty="0"/>
              <a:t>bank</a:t>
            </a:r>
            <a:r>
              <a:rPr lang="en-US" dirty="0"/>
              <a:t> will be closed this Saturday. ”</a:t>
            </a:r>
          </a:p>
          <a:p>
            <a:r>
              <a:rPr lang="en-US" dirty="0"/>
              <a:t>“The river overflowed the </a:t>
            </a:r>
            <a:r>
              <a:rPr lang="en-US" b="1" i="1" dirty="0"/>
              <a:t>bank.</a:t>
            </a:r>
            <a:r>
              <a:rPr lang="en-US" dirty="0"/>
              <a:t>”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237400"/>
            <a:ext cx="8520600" cy="47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Instructor: Faizan Javed (</a:t>
            </a:r>
            <a:r>
              <a:rPr lang="en-US" dirty="0">
                <a:hlinkClick r:id="rId3"/>
              </a:rPr>
              <a:t>fjaved@smu.edu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23F8891-0174-6B4F-A53E-388E081D2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0" y="1215777"/>
            <a:ext cx="5308600" cy="273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E18151-4B71-054C-BED8-F8E231EFD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850" y="1161619"/>
            <a:ext cx="88323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A subfield of </a:t>
            </a:r>
            <a:r>
              <a:rPr lang="en-US" sz="2000" dirty="0">
                <a:hlinkClick r:id="rId2" tooltip="Linguistics"/>
              </a:rPr>
              <a:t>linguistics</a:t>
            </a:r>
            <a:r>
              <a:rPr lang="en-US" sz="2000" dirty="0"/>
              <a:t>, </a:t>
            </a:r>
            <a:r>
              <a:rPr lang="en-US" sz="2000" dirty="0">
                <a:hlinkClick r:id="rId3" tooltip="Computer science"/>
              </a:rPr>
              <a:t>computer science</a:t>
            </a:r>
            <a:r>
              <a:rPr lang="en-US" sz="2000" dirty="0"/>
              <a:t>, </a:t>
            </a:r>
            <a:r>
              <a:rPr lang="en-US" sz="2000" dirty="0">
                <a:hlinkClick r:id="rId4" tooltip="Information engineering (field)"/>
              </a:rPr>
              <a:t>information engineering</a:t>
            </a:r>
            <a:r>
              <a:rPr lang="en-US" sz="2000" dirty="0"/>
              <a:t>, and </a:t>
            </a:r>
            <a:r>
              <a:rPr lang="en-US" sz="2000" dirty="0">
                <a:hlinkClick r:id="rId5" tooltip="Artificial intelligence"/>
              </a:rPr>
              <a:t>artificial intelligence</a:t>
            </a:r>
            <a:r>
              <a:rPr lang="en-US" sz="2000" dirty="0"/>
              <a:t> concerned with the interactions between computers and human (natural) languages, in particular </a:t>
            </a:r>
            <a:r>
              <a:rPr lang="en-US" sz="2000" b="1" i="1" dirty="0">
                <a:solidFill>
                  <a:srgbClr val="FF0000"/>
                </a:solidFill>
              </a:rPr>
              <a:t>how to program computers to process and analyze large amounts of </a:t>
            </a:r>
            <a:r>
              <a:rPr lang="en-US" sz="2000" b="1" i="1" dirty="0">
                <a:solidFill>
                  <a:srgbClr val="FF0000"/>
                </a:solidFill>
                <a:hlinkClick r:id="rId6" tooltip="Natural language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natural language</a:t>
            </a:r>
            <a:r>
              <a:rPr lang="en-US" sz="2000" b="1" i="1" dirty="0">
                <a:solidFill>
                  <a:srgbClr val="FF0000"/>
                </a:solidFill>
              </a:rPr>
              <a:t> data.   </a:t>
            </a:r>
            <a:r>
              <a:rPr lang="en-US" sz="1000" b="1" i="1" dirty="0"/>
              <a:t>**Wikipedia</a:t>
            </a:r>
          </a:p>
          <a:p>
            <a:pPr marL="114300" indent="0">
              <a:buNone/>
            </a:pPr>
            <a:endParaRPr lang="en-US" b="1" i="1" dirty="0"/>
          </a:p>
          <a:p>
            <a:pPr marL="114300" indent="0">
              <a:buNone/>
            </a:pPr>
            <a:endParaRPr lang="en-US" sz="2000" b="1" i="1" dirty="0"/>
          </a:p>
          <a:p>
            <a:pPr marL="114300" indent="0">
              <a:buNone/>
            </a:pPr>
            <a:r>
              <a:rPr lang="en-US" sz="2000" dirty="0"/>
              <a:t>Natural language processing (NLP) is a branch of </a:t>
            </a:r>
            <a:r>
              <a:rPr lang="en-US" sz="2000" dirty="0">
                <a:hlinkClick r:id="rId7"/>
              </a:rPr>
              <a:t>artificial intelligence</a:t>
            </a:r>
            <a:r>
              <a:rPr lang="en-US" sz="2000" dirty="0"/>
              <a:t> that helps computers </a:t>
            </a:r>
            <a:r>
              <a:rPr lang="en-US" sz="2000" b="1" i="1" dirty="0">
                <a:solidFill>
                  <a:srgbClr val="FF0000"/>
                </a:solidFill>
              </a:rPr>
              <a:t>understand, interpret and manipulate human language. </a:t>
            </a:r>
            <a:r>
              <a:rPr lang="en-US" sz="1000" b="1" i="1" dirty="0"/>
              <a:t>**SAS</a:t>
            </a:r>
          </a:p>
          <a:p>
            <a:pPr marL="11430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107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ED67E8-B5FA-F648-8960-CE94F574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" y="1925"/>
            <a:ext cx="8520600" cy="572700"/>
          </a:xfrm>
        </p:spPr>
        <p:txBody>
          <a:bodyPr/>
          <a:lstStyle/>
          <a:p>
            <a:r>
              <a:rPr lang="en-US" b="1" dirty="0"/>
              <a:t>Explosive growth in NLP over the past few years!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1B09DA-B7E5-7B4A-9150-DA0A27293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r>
              <a:rPr lang="en-US" sz="800" dirty="0">
                <a:hlinkClick r:id="rId2"/>
              </a:rPr>
              <a:t>Top developments thread: https://twitter.com/wzuidema/status/1212727352037429248</a:t>
            </a:r>
            <a:endParaRPr lang="en-US" sz="800" dirty="0"/>
          </a:p>
          <a:p>
            <a:r>
              <a:rPr lang="en-US" sz="800" dirty="0"/>
              <a:t>NLP year in review: </a:t>
            </a:r>
            <a:r>
              <a:rPr lang="en-US" sz="800" dirty="0">
                <a:hlinkClick r:id="rId3"/>
              </a:rPr>
              <a:t>https://medium.com/dair-ai/nlp-year-in-review-2019-fb8d523bcb19</a:t>
            </a:r>
            <a:endParaRPr lang="en-US" sz="800" dirty="0"/>
          </a:p>
          <a:p>
            <a:r>
              <a:rPr lang="en-US" sz="800" dirty="0"/>
              <a:t>ACL 2019: Top research trends: </a:t>
            </a:r>
            <a:r>
              <a:rPr lang="en-US" sz="800" dirty="0">
                <a:hlinkClick r:id="rId4"/>
              </a:rPr>
              <a:t>https://www.topbots.com/top-nlp-research-trends-acl-2019/</a:t>
            </a:r>
            <a:endParaRPr lang="en-US" sz="800" dirty="0"/>
          </a:p>
          <a:p>
            <a:r>
              <a:rPr lang="en-US" sz="800" dirty="0"/>
              <a:t>Top deep learning NLP trends: </a:t>
            </a:r>
            <a:r>
              <a:rPr lang="en-US" sz="800" dirty="0">
                <a:hlinkClick r:id="rId5"/>
              </a:rPr>
              <a:t>https://blog.floydhub.com/ten-trends-in-deep-learning-nlp/</a:t>
            </a:r>
            <a:endParaRPr lang="en-US" sz="800" dirty="0"/>
          </a:p>
          <a:p>
            <a:r>
              <a:rPr lang="en-US" sz="800" dirty="0"/>
              <a:t>Four biggest problems in NLP: </a:t>
            </a:r>
            <a:r>
              <a:rPr lang="en-US" sz="800" dirty="0">
                <a:hlinkClick r:id="rId6"/>
              </a:rPr>
              <a:t>https://ruder.io/4-biggest-open-problems-in-nlp/</a:t>
            </a:r>
            <a:endParaRPr lang="en-US" sz="800" dirty="0"/>
          </a:p>
          <a:p>
            <a:r>
              <a:rPr lang="en-US" sz="800" dirty="0"/>
              <a:t>The fall of RNN/LSTM; </a:t>
            </a:r>
            <a:r>
              <a:rPr lang="en-US" sz="800" dirty="0">
                <a:hlinkClick r:id="rId7"/>
              </a:rPr>
              <a:t>https://towardsdatascience.com/the-fall-of-rnn-lstm-2d1594c74ce0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6B0A2C-C8B6-C441-A41B-87A60F65B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485" y="1038245"/>
            <a:ext cx="3294499" cy="1741378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xmlns="" id="{34B2CEF4-87DE-754D-9E76-104D686CE3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5035" y="497752"/>
            <a:ext cx="3163072" cy="868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EFBB873-77F9-3340-9A5E-A32AAAB8C2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3297" y="1760802"/>
            <a:ext cx="3544853" cy="33903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9F3BE3A-4D8C-E043-91D1-86D0DF5484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4219" y="3905901"/>
            <a:ext cx="3219781" cy="767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E7ADC4D-5CD1-B042-8E9A-E7E54573E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8569" y="1731128"/>
            <a:ext cx="2019300" cy="1003300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7129616B-3243-B540-B69B-A90A8B76AC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6961" y="2902384"/>
            <a:ext cx="2484107" cy="84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EBF8C2F-2EE7-E346-A32A-A12DAAC7F7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4183" y="570554"/>
            <a:ext cx="1342274" cy="1025497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F3BB972-01BD-BB4F-B153-920FBA8C0E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4544" y="2870104"/>
            <a:ext cx="1680100" cy="691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46663EDA-6A7E-7F48-A84B-C895E0C174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2578" y="2947230"/>
            <a:ext cx="3649649" cy="297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02E243E-F898-5546-8925-A4D1CF5E1B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9957" y="2316012"/>
            <a:ext cx="3649649" cy="3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85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8AE7A9-8A29-2641-A4DE-618512AB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en-US" dirty="0"/>
              <a:t>Natural vs Artificial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42F5F8-F01D-DE48-93D9-125E27201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English, Spanish, French    </a:t>
            </a:r>
            <a:r>
              <a:rPr lang="en-US" dirty="0"/>
              <a:t>vs  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Python, R, Scala </a:t>
            </a:r>
            <a:r>
              <a:rPr lang="en-US" dirty="0"/>
              <a:t>(Pig Latin?)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990CB0D2-50CD-4140-A45E-9EA999DA8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274133"/>
              </p:ext>
            </p:extLst>
          </p:nvPr>
        </p:nvGraphicFramePr>
        <p:xfrm>
          <a:off x="728472" y="1737614"/>
          <a:ext cx="6595872" cy="2713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7936">
                  <a:extLst>
                    <a:ext uri="{9D8B030D-6E8A-4147-A177-3AD203B41FA5}">
                      <a16:colId xmlns:a16="http://schemas.microsoft.com/office/drawing/2014/main" xmlns="" val="4178580051"/>
                    </a:ext>
                  </a:extLst>
                </a:gridCol>
                <a:gridCol w="3297936">
                  <a:extLst>
                    <a:ext uri="{9D8B030D-6E8A-4147-A177-3AD203B41FA5}">
                      <a16:colId xmlns:a16="http://schemas.microsoft.com/office/drawing/2014/main" xmlns="" val="1449098608"/>
                    </a:ext>
                  </a:extLst>
                </a:gridCol>
              </a:tblGrid>
              <a:tr h="2713973">
                <a:tc>
                  <a:txBody>
                    <a:bodyPr/>
                    <a:lstStyle/>
                    <a:p>
                      <a:r>
                        <a:rPr lang="en-US" sz="1800" dirty="0"/>
                        <a:t>Large vocabulary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Complex syntax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Ambiguous semantics 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Even more problems such as humor, irony, metaphor, connotation, neologisms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Concise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Readily parsed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Unambiguous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Subject to regular, consistent rules of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2281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73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F1127-4A06-AD4C-84B3-8F6B379A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4129"/>
            <a:ext cx="8520600" cy="572700"/>
          </a:xfrm>
        </p:spPr>
        <p:txBody>
          <a:bodyPr/>
          <a:lstStyle/>
          <a:p>
            <a:r>
              <a:rPr lang="en-US" dirty="0"/>
              <a:t>Two sides of NLP : NLU and NLG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421473-8CB9-6F40-BF5A-5B7F630EA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024" y="978739"/>
            <a:ext cx="8520600" cy="3416400"/>
          </a:xfrm>
        </p:spPr>
        <p:txBody>
          <a:bodyPr/>
          <a:lstStyle/>
          <a:p>
            <a:r>
              <a:rPr lang="en-US" b="1" dirty="0"/>
              <a:t>Natural Language Understanding: </a:t>
            </a:r>
            <a:r>
              <a:rPr lang="en-US" dirty="0"/>
              <a:t>produce a useful representation (usually a structured representation) of some inputted natural language.</a:t>
            </a:r>
          </a:p>
          <a:p>
            <a:endParaRPr lang="en-US" dirty="0"/>
          </a:p>
          <a:p>
            <a:r>
              <a:rPr lang="en-US" b="1" dirty="0"/>
              <a:t>Natural Language Generation: </a:t>
            </a:r>
            <a:r>
              <a:rPr lang="en-US" dirty="0"/>
              <a:t>transform structured data into natural language (“put concept into words”)</a:t>
            </a:r>
          </a:p>
        </p:txBody>
      </p: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xmlns="" id="{2B0DEC0B-5363-CE49-9784-E0384BBD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90" y="2715768"/>
            <a:ext cx="4890447" cy="22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7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NLU applications – Named Entity Recognition (NER)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Locating entities in unstructured text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4E75115D-8AA5-964B-A4F8-959A4125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74" y="2175555"/>
            <a:ext cx="7070652" cy="210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1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en-US" dirty="0"/>
              <a:t>NLU applications – Document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Categorize documents into one (or more) classes or topics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DF3F982-57D2-4D45-B9B4-8B80B0EF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8" y="2384856"/>
            <a:ext cx="3434080" cy="171704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DD53362-8A5E-ED4D-93A5-501B01D1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46" y="1917877"/>
            <a:ext cx="4873970" cy="26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en-US" dirty="0"/>
              <a:t>NLU applications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9216348" cy="3416400"/>
          </a:xfrm>
        </p:spPr>
        <p:txBody>
          <a:bodyPr/>
          <a:lstStyle/>
          <a:p>
            <a:r>
              <a:rPr lang="en-US" b="1" dirty="0"/>
              <a:t>Understanding sentiment (views/opinions/emotions) from text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This tour is great!   			   			</a:t>
            </a:r>
            <a:r>
              <a:rPr lang="en-US" b="1" dirty="0">
                <a:solidFill>
                  <a:srgbClr val="00B050"/>
                </a:solidFill>
              </a:rPr>
              <a:t>Positive</a:t>
            </a:r>
          </a:p>
          <a:p>
            <a:endParaRPr lang="en-US" b="1" dirty="0"/>
          </a:p>
          <a:p>
            <a:r>
              <a:rPr lang="en-US" b="1" dirty="0"/>
              <a:t>I do not dislike this tour				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Neutral</a:t>
            </a:r>
          </a:p>
          <a:p>
            <a:endParaRPr lang="en-US" b="1" dirty="0"/>
          </a:p>
          <a:p>
            <a:r>
              <a:rPr lang="en-US" b="1" dirty="0"/>
              <a:t>This is a perfect example of what a tour should not be		</a:t>
            </a:r>
            <a:r>
              <a:rPr lang="en-US" b="1" dirty="0">
                <a:solidFill>
                  <a:srgbClr val="FF0000"/>
                </a:solidFill>
              </a:rPr>
              <a:t>Negative</a:t>
            </a: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1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</TotalTime>
  <Words>752</Words>
  <Application>Microsoft Macintosh PowerPoint</Application>
  <PresentationFormat>On-screen Show (16:9)</PresentationFormat>
  <Paragraphs>176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Simple Light</vt:lpstr>
      <vt:lpstr>Natural Language Processing Unit 1</vt:lpstr>
      <vt:lpstr>PowerPoint Presentation</vt:lpstr>
      <vt:lpstr>What is Natural Language Processing?</vt:lpstr>
      <vt:lpstr>Explosive growth in NLP over the past few years!</vt:lpstr>
      <vt:lpstr>Natural vs Artificial Languages</vt:lpstr>
      <vt:lpstr>Two sides of NLP : NLU and NLG</vt:lpstr>
      <vt:lpstr>NLU applications – Named Entity Recognition (NER)</vt:lpstr>
      <vt:lpstr>NLU applications – Document Classification</vt:lpstr>
      <vt:lpstr>NLU applications – Sentiment Analysis</vt:lpstr>
      <vt:lpstr>NLU applications – Search: Query Understanding</vt:lpstr>
      <vt:lpstr>NLU/NLG applications – Dialog Systems (conversational agents, chatbots)</vt:lpstr>
      <vt:lpstr>NLU/NLG applications – Machine Translation (MT)</vt:lpstr>
      <vt:lpstr>NLG applications – Document Summarization</vt:lpstr>
      <vt:lpstr>Lexical Diversity</vt:lpstr>
      <vt:lpstr>Collocation &amp; Word sense disambiguation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40</cp:revision>
  <dcterms:modified xsi:type="dcterms:W3CDTF">2020-05-06T02:58:36Z</dcterms:modified>
</cp:coreProperties>
</file>